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57" r:id="rId5"/>
    <p:sldId id="258" r:id="rId6"/>
    <p:sldId id="259" r:id="rId7"/>
    <p:sldId id="260" r:id="rId8"/>
    <p:sldId id="262" r:id="rId9"/>
    <p:sldId id="261" r:id="rId10"/>
    <p:sldId id="263" r:id="rId11"/>
    <p:sldId id="264" r:id="rId12"/>
    <p:sldId id="265" r:id="rId13"/>
    <p:sldId id="267" r:id="rId14"/>
    <p:sldId id="266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803" autoAdjust="0"/>
  </p:normalViewPr>
  <p:slideViewPr>
    <p:cSldViewPr snapToGrid="0" showGuides="1">
      <p:cViewPr varScale="1">
        <p:scale>
          <a:sx n="82" d="100"/>
          <a:sy n="82" d="100"/>
        </p:scale>
        <p:origin x="720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FB0603F-980E-4AC3-829A-91D1EB0327B2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2023/5/1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18A1656-FDB1-442A-B22F-67D2FDA9ED13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047850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36002D06-8F28-4FA1-ACC8-1688C4DF5C75}" type="datetime1">
              <a:rPr lang="ja-JP" altLang="en-US" smtClean="0"/>
              <a:pPr/>
              <a:t>2023/5/1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6336304E-FDE3-4B4F-A3B7-EBE87F3FA5E2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en-US" altLang="ja-JP" smtClean="0"/>
              <a:t>1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i="0" cap="all" baseline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i="0" cap="all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13" name="図プレースホルダー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grpSp>
        <p:nvGrpSpPr>
          <p:cNvPr id="14" name="グループ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フリーフォーム(F)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6" name="フリーフォーム(F)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pic>
        <p:nvPicPr>
          <p:cNvPr id="9" name="画像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直線​​コネクタ(S)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8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ありがとうございました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0" i="0" cap="all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dirty="0"/>
              <a:t>メール</a:t>
            </a:r>
          </a:p>
        </p:txBody>
      </p:sp>
      <p:sp>
        <p:nvSpPr>
          <p:cNvPr id="13" name="図プレースホルダー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grpSp>
        <p:nvGrpSpPr>
          <p:cNvPr id="14" name="グループ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フリーフォーム(F)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6" name="フリーフォーム(F)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pic>
        <p:nvPicPr>
          <p:cNvPr id="9" name="画像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直線​​コネクタ(S)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i="0" cap="all" baseline="0" dirty="0" smtClean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marL="228600" lvl="0" indent="-228600" rtl="0"/>
            <a:r>
              <a:rPr lang="en-US" altLang="ja-JP" noProof="0" dirty="0"/>
              <a:t>Web </a:t>
            </a:r>
            <a:r>
              <a:rPr lang="ja-JP" altLang="en-US" noProof="0" dirty="0"/>
              <a:t>サイトの </a:t>
            </a:r>
            <a:r>
              <a:rPr lang="en-US" altLang="ja-JP" noProof="0" dirty="0"/>
              <a:t>URL </a:t>
            </a:r>
            <a:r>
              <a:rPr lang="ja-JP" altLang="en-US" noProof="0" dirty="0"/>
              <a:t>をここに</a:t>
            </a:r>
          </a:p>
        </p:txBody>
      </p:sp>
      <p:pic>
        <p:nvPicPr>
          <p:cNvPr id="17" name="グラフィック 16" descr="封筒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グラフィック 17" descr="ネットワーク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i="0" cap="all" baseline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</a:lstStyle>
          <a:p>
            <a:pPr marL="0" lvl="0"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 スライド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長方形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図プレースホルダー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grpSp>
        <p:nvGrpSpPr>
          <p:cNvPr id="14" name="グループ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フリーフォーム(F)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6" name="フリーフォーム(F)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pic>
        <p:nvPicPr>
          <p:cNvPr id="9" name="画像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直線​​コネクタ(S)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グラフィック 18" descr="封筒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グラフィック 19" descr="ネットワーク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サブタイトル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0" i="0" cap="all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dirty="0"/>
              <a:t>メール</a:t>
            </a:r>
          </a:p>
        </p:txBody>
      </p:sp>
      <p:sp>
        <p:nvSpPr>
          <p:cNvPr id="22" name="テキスト プレースホルダー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i="0" cap="all" baseline="0" dirty="0" smtClean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marL="228600" lvl="0" indent="-228600" rtl="0"/>
            <a:r>
              <a:rPr lang="en-US" altLang="ja-JP" noProof="0" dirty="0"/>
              <a:t>Web </a:t>
            </a:r>
            <a:r>
              <a:rPr lang="ja-JP" altLang="en-US" noProof="0" dirty="0"/>
              <a:t>サイトの </a:t>
            </a:r>
            <a:r>
              <a:rPr lang="en-US" altLang="ja-JP" noProof="0" dirty="0"/>
              <a:t>URL </a:t>
            </a:r>
            <a:r>
              <a:rPr lang="ja-JP" altLang="en-US" noProof="0" dirty="0"/>
              <a:t>をここに</a:t>
            </a:r>
          </a:p>
        </p:txBody>
      </p:sp>
      <p:sp>
        <p:nvSpPr>
          <p:cNvPr id="18" name="タイトル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i="0" cap="all" baseline="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</a:lstStyle>
          <a:p>
            <a:pPr marL="0" lvl="0"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長方形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i="0" cap="all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i="0" cap="all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grpSp>
        <p:nvGrpSpPr>
          <p:cNvPr id="14" name="グループ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フリーフォーム(F)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6" name="フリーフォーム(F)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pic>
        <p:nvPicPr>
          <p:cNvPr id="9" name="画像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直線​​コネクタ(S)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長方形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rtlCol="0" anchor="b">
            <a:noAutofit/>
          </a:bodyPr>
          <a:lstStyle>
            <a:lvl1pPr algn="ctr">
              <a:defRPr sz="4000" b="1" i="0" cap="all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pic>
        <p:nvPicPr>
          <p:cNvPr id="8" name="画像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円/楕円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rgbClr val="2C567A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grpSp>
        <p:nvGrpSpPr>
          <p:cNvPr id="4" name="グループ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grpSp>
          <p:nvGrpSpPr>
            <p:cNvPr id="18" name="グループ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フリーフォーム(F)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ja-JP" altLang="en-US" i="0" noProof="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" name="フリーフォーム(F)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ja-JP" altLang="en-US" i="0" noProof="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sp>
        <p:nvSpPr>
          <p:cNvPr id="21" name="テキスト プレースホルダー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グループ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フリーフォーム(F)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5" name="フリーフォーム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6" name="フリーフォーム(F)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7" name="長方形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27" name="コンテンツ プレースホルダー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 rtlCol="0"/>
          <a:lstStyle>
            <a:lvl1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pic>
        <p:nvPicPr>
          <p:cNvPr id="12" name="画像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タイトル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グループ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フリーフォーム(F)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0" name="フリーフォーム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2" name="フリーフォーム(F)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7" name="長方形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 rtlCol="0"/>
          <a:lstStyle>
            <a:lvl1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7" name="コンテンツ プレースホルダー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pic>
        <p:nvPicPr>
          <p:cNvPr id="13" name="画像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タイトル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グループ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フリーフォーム(F)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3" name="フリーフォーム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4" name="フリーフォーム(F)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7" name="長方形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14" name="テキスト プレースホルダー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 i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17" name="コンテンツ プレースホルダー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 rtlCol="0"/>
          <a:lstStyle>
            <a:lvl1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8" name="テキスト プレースホルダー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 i="0">
                <a:solidFill>
                  <a:schemeClr val="accent5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19" name="コンテンツ プレースホルダー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lvl1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pic>
        <p:nvPicPr>
          <p:cNvPr id="21" name="画像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タイトル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図プレースホルダー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grpSp>
        <p:nvGrpSpPr>
          <p:cNvPr id="14" name="グループ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フリーフォーム(F)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6" name="フリーフォーム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19" name="タイトル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20" name="テキスト プレースホルダー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pic>
        <p:nvPicPr>
          <p:cNvPr id="8" name="画像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フリーフォーム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2" name="フリーフォーム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3" name="フリーフォーム(F)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7" name="長方形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14" name="タイトル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17" name="テキスト プレースホルダー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18" name="コンテンツ プレースホルダー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>
              <a:defRPr sz="32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2800" i="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2400" i="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2000" i="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2000" i="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pic>
        <p:nvPicPr>
          <p:cNvPr id="13" name="画像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長方形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i="0" cap="all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タイトルをここに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i="0" cap="all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13" name="図プレースホルダー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grpSp>
        <p:nvGrpSpPr>
          <p:cNvPr id="14" name="グループ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フリーフォーム(F)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6" name="フリーフォーム(F)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pic>
        <p:nvPicPr>
          <p:cNvPr id="9" name="画像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直線​​コネクタ(S)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長方形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rtlCol="0" anchor="b">
            <a:noAutofit/>
          </a:bodyPr>
          <a:lstStyle>
            <a:lvl1pPr algn="ctr">
              <a:defRPr sz="4000" b="1" i="0" cap="all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i="0" cap="none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dirty="0"/>
              <a:t>ダミー テキストをここに</a:t>
            </a:r>
          </a:p>
        </p:txBody>
      </p:sp>
      <p:pic>
        <p:nvPicPr>
          <p:cNvPr id="8" name="画像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円/楕円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rgbClr val="2C567A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15" name="図プレースホルダー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24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像を含む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 rtlCol="0">
            <a:noAutofit/>
          </a:bodyPr>
          <a:lstStyle>
            <a:lvl1pPr>
              <a:defRPr sz="24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2000" i="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1800" i="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8" name="画像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グループ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フリーフォーム(F)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2" name="フリーフォーム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3" name="フリーフォーム(F)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15" name="円/楕円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23" name="図プレースホルダー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sp>
        <p:nvSpPr>
          <p:cNvPr id="14" name="タイトル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 rtlCol="0">
            <a:noAutofit/>
          </a:bodyPr>
          <a:lstStyle>
            <a:lvl1pPr>
              <a:defRPr sz="32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 rtlCol="0">
            <a:noAutofit/>
          </a:bodyPr>
          <a:lstStyle>
            <a:lvl1pPr>
              <a:defRPr sz="32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 rtlCol="0">
            <a:noAutofit/>
          </a:bodyPr>
          <a:lstStyle>
            <a:lvl1pPr>
              <a:defRPr sz="24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2000" i="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1800" i="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8" name="画像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円/楕円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14" name="長方形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円/楕円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8" name="図プレースホルダー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長方形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2" name="円/楕円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3" name="図プレースホルダー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rtlCol="0" anchor="ctr">
            <a:noAutofit/>
          </a:bodyPr>
          <a:lstStyle>
            <a:lvl1pPr marL="0" indent="0" algn="ctr">
              <a:buNone/>
              <a:defRPr sz="11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</a:t>
            </a:r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円/楕円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8" name="画像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円/楕円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6" name="図プレースホルダー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rtlCol="0" anchor="ctr"/>
          <a:lstStyle>
            <a:lvl1pPr marL="0" indent="0" algn="ctr">
              <a:buNone/>
              <a:defRPr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sp>
        <p:nvSpPr>
          <p:cNvPr id="17" name="コンテンツ プレースホルダー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8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21" name="コンテンツ プレースホルダー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8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12" name="図プレースホルダー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rtlCol="0" anchor="ctr">
            <a:noAutofit/>
          </a:bodyPr>
          <a:lstStyle>
            <a:lvl1pPr marL="0" indent="0" algn="ctr">
              <a:buNone/>
              <a:defRPr sz="11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長方形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長方形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 rtlCol="0">
            <a:noAutofit/>
          </a:bodyPr>
          <a:lstStyle>
            <a:lvl1pPr marL="0" indent="0" algn="r"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accent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8" name="画像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円/楕円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r">
              <a:buNone/>
              <a:defRPr sz="1800" b="1" i="0" cap="all" baseline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 dirty="0"/>
              <a:t>トピック </a:t>
            </a:r>
            <a:r>
              <a:rPr lang="en-US" altLang="ja-JP" noProof="0" dirty="0"/>
              <a:t>01 </a:t>
            </a:r>
            <a:r>
              <a:rPr lang="ja-JP" altLang="en-US" noProof="0" dirty="0"/>
              <a:t>をここに</a:t>
            </a:r>
          </a:p>
        </p:txBody>
      </p:sp>
      <p:sp>
        <p:nvSpPr>
          <p:cNvPr id="23" name="コンテンツ プレースホルダー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25" name="コンテンツ プレースホルダー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l">
              <a:buNone/>
              <a:defRPr sz="1800" b="1" i="0" cap="all" baseline="0">
                <a:solidFill>
                  <a:schemeClr val="accent3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 dirty="0"/>
              <a:t>トピック </a:t>
            </a:r>
            <a:r>
              <a:rPr lang="en-US" altLang="ja-JP" noProof="0" dirty="0"/>
              <a:t>02 </a:t>
            </a:r>
            <a:r>
              <a:rPr lang="ja-JP" altLang="en-US" noProof="0" dirty="0"/>
              <a:t>をここに</a:t>
            </a:r>
          </a:p>
        </p:txBody>
      </p:sp>
      <p:sp>
        <p:nvSpPr>
          <p:cNvPr id="21" name="円/楕円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4" name="図プレースホルダー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1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</a:t>
            </a:r>
          </a:p>
        </p:txBody>
      </p:sp>
      <p:sp>
        <p:nvSpPr>
          <p:cNvPr id="28" name="円/楕円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9" name="図プレースホルダー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1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グループ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フリーフォーム(F)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3" name="フリーフォーム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4" name="フリーフォーム(F)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6" name="タイトル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8" name="画像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円/楕円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スライド番号プレースホルダー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チーム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グループ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フリーフォーム(F)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37" name="フリーフォーム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38" name="フリーフォーム(F)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ja-JP" altLang="en-US" i="0" noProof="0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23" name="円/楕円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4" name="円/楕円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5" name="円/楕円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6" name="円/楕円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0" name="フリーフォーム:図形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1" name="フリーフォーム:図形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2" name="フリーフォーム:図形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7" name="フリーフォーム:図形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i="0" cap="all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8" name="画像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円/楕円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スライド番号プレースホルダー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 i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sp>
        <p:nvSpPr>
          <p:cNvPr id="11" name="図プレースホルダー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sp>
        <p:nvSpPr>
          <p:cNvPr id="12" name="図プレースホルダー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sp>
        <p:nvSpPr>
          <p:cNvPr id="13" name="図プレースホルダー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sp>
        <p:nvSpPr>
          <p:cNvPr id="27" name="コンテンツ プレースホルダー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28" name="コンテンツ プレースホルダー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i="0" cap="all" baseline="0">
                <a:solidFill>
                  <a:srgbClr val="0D1D5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 dirty="0"/>
              <a:t>エグゼクティブ </a:t>
            </a:r>
            <a:r>
              <a:rPr lang="en-US" altLang="ja-JP" noProof="0" dirty="0"/>
              <a:t>01</a:t>
            </a:r>
          </a:p>
        </p:txBody>
      </p:sp>
      <p:sp>
        <p:nvSpPr>
          <p:cNvPr id="29" name="コンテンツ プレースホルダー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30" name="コンテンツ プレースホルダー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i="0" cap="all" baseline="0">
                <a:solidFill>
                  <a:srgbClr val="0D1D5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 dirty="0"/>
              <a:t>エグゼクティブ </a:t>
            </a:r>
            <a:r>
              <a:rPr lang="en-US" altLang="ja-JP" noProof="0" dirty="0"/>
              <a:t>01</a:t>
            </a:r>
          </a:p>
        </p:txBody>
      </p:sp>
      <p:sp>
        <p:nvSpPr>
          <p:cNvPr id="31" name="コンテンツ プレースホルダー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32" name="コンテンツ プレースホルダー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i="0" cap="all" baseline="0">
                <a:solidFill>
                  <a:srgbClr val="0D1D5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 dirty="0"/>
              <a:t>エグゼクティブ </a:t>
            </a:r>
            <a:r>
              <a:rPr lang="en-US" altLang="ja-JP" noProof="0" dirty="0"/>
              <a:t>01</a:t>
            </a:r>
          </a:p>
        </p:txBody>
      </p:sp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 i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34" name="コンテンツ プレースホルダー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i="0" cap="all" baseline="0">
                <a:solidFill>
                  <a:srgbClr val="0D1D5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ja-JP" altLang="en-US" noProof="0" dirty="0"/>
              <a:t>エグゼクティブ </a:t>
            </a:r>
            <a:r>
              <a:rPr lang="en-US" altLang="ja-JP" noProof="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ja-JP" altLang="en-US" noProof="0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0">
                <a:solidFill>
                  <a:schemeClr val="tx1">
                    <a:tint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5883B6C8-2FF1-4BF0-8168-7455127D0272}" type="datetime1">
              <a:rPr lang="ja-JP" altLang="en-US" smtClean="0"/>
              <a:t>2023/5/1</a:t>
            </a:fld>
            <a:endParaRPr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i="0">
                <a:solidFill>
                  <a:schemeClr val="tx1">
                    <a:tint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0">
                <a:solidFill>
                  <a:schemeClr val="tx1">
                    <a:tint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EC71654-96A5-4280-94F3-931C61A9F92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i="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i="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i="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i="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i="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i="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ja-JP" cap="none" dirty="0"/>
              <a:t>UE/C++</a:t>
            </a:r>
            <a:r>
              <a:rPr lang="ja-JP" altLang="en-US" cap="none" dirty="0"/>
              <a:t>ゼミ</a:t>
            </a:r>
            <a:br>
              <a:rPr lang="en-US" altLang="ja-JP" cap="none" dirty="0"/>
            </a:br>
            <a:r>
              <a:rPr lang="ja-JP" altLang="en-US" cap="none" dirty="0"/>
              <a:t>第３回</a:t>
            </a:r>
            <a:endParaRPr lang="ja-JP" altLang="en-US" cap="none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U</a:t>
            </a:r>
            <a:r>
              <a:rPr lang="en-US" altLang="ja-JP" cap="none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nrealEngine</a:t>
            </a:r>
            <a:r>
              <a:rPr lang="ja-JP" altLang="en-US" cap="none" dirty="0">
                <a:latin typeface="Meiryo UI" panose="020B0604030504040204" pitchFamily="50" charset="-128"/>
                <a:ea typeface="Meiryo UI" panose="020B0604030504040204" pitchFamily="50" charset="-128"/>
              </a:rPr>
              <a:t>パート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F601DBEE-40CA-158F-6E9C-A44D81757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700" y="1289014"/>
            <a:ext cx="3926579" cy="4279971"/>
          </a:xfrm>
          <a:prstGeom prst="rect">
            <a:avLst/>
          </a:prstGeom>
        </p:spPr>
      </p:pic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4ACB9EDF-C40E-48CB-09D6-F6CBCC671B18}"/>
              </a:ext>
            </a:extLst>
          </p:cNvPr>
          <p:cNvSpPr/>
          <p:nvPr/>
        </p:nvSpPr>
        <p:spPr>
          <a:xfrm>
            <a:off x="6343650" y="1289014"/>
            <a:ext cx="1885950" cy="728472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86D02880-FB09-198D-E721-7CBEDCCAB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10</a:t>
            </a:fld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A780A2-18BD-B0BE-4FA0-5E2B1D6B1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1826"/>
            <a:ext cx="5503862" cy="4633913"/>
          </a:xfrm>
        </p:spPr>
        <p:txBody>
          <a:bodyPr>
            <a:normAutofit/>
          </a:bodyPr>
          <a:lstStyle/>
          <a:p>
            <a:r>
              <a:rPr lang="ja-JP" altLang="en-US" dirty="0"/>
              <a:t>ウィンドウ</a:t>
            </a:r>
            <a:r>
              <a:rPr kumimoji="1" lang="ja-JP" altLang="en-US" dirty="0"/>
              <a:t>下部に位置する。</a:t>
            </a:r>
            <a:endParaRPr kumimoji="1" lang="en-US" altLang="ja-JP" dirty="0"/>
          </a:p>
          <a:p>
            <a:r>
              <a:rPr lang="ja-JP" altLang="en-US" dirty="0"/>
              <a:t>プロジェクト内で使用するリソースを格納しているディレクトリを管理する。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Windows</a:t>
            </a:r>
            <a:r>
              <a:rPr kumimoji="1" lang="ja-JP" altLang="en-US" dirty="0"/>
              <a:t>の</a:t>
            </a:r>
            <a:r>
              <a:rPr kumimoji="1" lang="en-US" altLang="ja-JP" dirty="0"/>
              <a:t>Explorer</a:t>
            </a:r>
          </a:p>
          <a:p>
            <a:pPr lvl="1"/>
            <a:r>
              <a:rPr lang="en-US" altLang="ja-JP" dirty="0"/>
              <a:t>MacOS</a:t>
            </a:r>
            <a:r>
              <a:rPr lang="ja-JP" altLang="en-US" dirty="0"/>
              <a:t>の</a:t>
            </a:r>
            <a:r>
              <a:rPr lang="en-US" altLang="ja-JP" dirty="0"/>
              <a:t>Finder</a:t>
            </a:r>
            <a:r>
              <a:rPr lang="ja-JP" altLang="en-US" dirty="0"/>
              <a:t>　に相当。</a:t>
            </a:r>
            <a:endParaRPr lang="en-US" altLang="ja-JP" dirty="0"/>
          </a:p>
          <a:p>
            <a:r>
              <a:rPr lang="ja-JP" altLang="en-US" dirty="0"/>
              <a:t>ここから必要なリソースを選択し、　　レベルに組み込むといったことを行える。</a:t>
            </a:r>
            <a:endParaRPr lang="en-US" altLang="ja-JP" dirty="0"/>
          </a:p>
          <a:p>
            <a:r>
              <a:rPr lang="ja-JP" altLang="en-US" dirty="0"/>
              <a:t>このリソースを</a:t>
            </a:r>
            <a:r>
              <a:rPr lang="ja-JP" altLang="en-US" b="1" dirty="0"/>
              <a:t>コンテンツ</a:t>
            </a:r>
            <a:r>
              <a:rPr lang="ja-JP" altLang="en-US" dirty="0"/>
              <a:t>と呼ぶ。</a:t>
            </a:r>
            <a:endParaRPr lang="en-US" altLang="ja-JP" dirty="0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7E503CF8-7722-2D0E-9BF2-FB0C39F1AD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2096" y="2875561"/>
            <a:ext cx="5181600" cy="1365346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079EFBCA-18C2-B414-09C9-89B646AE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ウィンドウの基本構成 </a:t>
            </a:r>
            <a:r>
              <a:rPr lang="en-US" altLang="ja-JP" dirty="0"/>
              <a:t>: </a:t>
            </a:r>
            <a:r>
              <a:rPr lang="ja-JP" altLang="en-US" dirty="0"/>
              <a:t>コンテンツドロワー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8497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14CF6A98-FABB-8692-78A0-7A829BCD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2.</a:t>
            </a:r>
            <a:r>
              <a:rPr lang="ja-JP" altLang="en-US" sz="4000" dirty="0"/>
              <a:t>ビューポートとツールバー</a:t>
            </a:r>
            <a:endParaRPr lang="ja-JP" altLang="en-US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89CD0F4D-A3C5-BF9F-D861-E731A58A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11</a:t>
            </a:fld>
            <a:endParaRPr lang="ja-JP" altLang="en-US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219AA487-31F5-8452-8182-1550ECE68E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ビューポートツールバー、ビューポートオプション、ビューポートのレイアウト</a:t>
            </a:r>
          </a:p>
        </p:txBody>
      </p:sp>
    </p:spTree>
    <p:extLst>
      <p:ext uri="{BB962C8B-B14F-4D97-AF65-F5344CB8AC3E}">
        <p14:creationId xmlns:p14="http://schemas.microsoft.com/office/powerpoint/2010/main" val="840181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86D02880-FB09-198D-E721-7CBEDCCAB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12</a:t>
            </a:fld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A780A2-18BD-B0BE-4FA0-5E2B1D6B1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ビューポート上部にある、アイコン群。</a:t>
            </a:r>
            <a:endParaRPr lang="en-US" altLang="ja-JP" dirty="0"/>
          </a:p>
          <a:p>
            <a:r>
              <a:rPr lang="ja-JP" altLang="en-US" dirty="0"/>
              <a:t>ビューポートの操作を行えるボタンが表示されており、押下することで、　　ビューポートの設定が行える。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機能が多くかつアイコン表示なので、一度に覚える必要はなく、使ううちに　体に馴染ませていけばよい。</a:t>
            </a:r>
            <a:endParaRPr lang="en-US" altLang="ja-JP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079EFBCA-18C2-B414-09C9-89B646AE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ビューポートツールバー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2A3DDBF7-966A-5AE5-C1CB-6B25F455D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65" y="4891588"/>
            <a:ext cx="10562235" cy="44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91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86D02880-FB09-198D-E721-7CBEDCCAB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13</a:t>
            </a:fld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A780A2-18BD-B0BE-4FA0-5E2B1D6B1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844" y="1821826"/>
            <a:ext cx="5503862" cy="4633913"/>
          </a:xfrm>
        </p:spPr>
        <p:txBody>
          <a:bodyPr>
            <a:normAutofit/>
          </a:bodyPr>
          <a:lstStyle/>
          <a:p>
            <a:r>
              <a:rPr lang="ja-JP" altLang="en-US" dirty="0"/>
              <a:t>　　のアイコンを押下で表示される。</a:t>
            </a:r>
            <a:endParaRPr lang="en-US" altLang="ja-JP" dirty="0"/>
          </a:p>
          <a:p>
            <a:r>
              <a:rPr lang="ja-JP" altLang="en-US" b="1" dirty="0"/>
              <a:t>ビューポートオプション</a:t>
            </a:r>
            <a:r>
              <a:rPr lang="ja-JP" altLang="en-US" dirty="0"/>
              <a:t>と呼ばれ、　各種ビューポートの表示設定を行うことができる。</a:t>
            </a:r>
            <a:endParaRPr lang="en-US" altLang="ja-JP" dirty="0"/>
          </a:p>
          <a:p>
            <a:pPr lvl="1"/>
            <a:r>
              <a:rPr lang="ja-JP" altLang="en-US" u="sng" dirty="0">
                <a:solidFill>
                  <a:srgbClr val="FF0000"/>
                </a:solidFill>
              </a:rPr>
              <a:t>ビューポート表示モードの 切替</a:t>
            </a:r>
            <a:endParaRPr lang="en-US" altLang="ja-JP" u="sng" dirty="0">
              <a:solidFill>
                <a:srgbClr val="FF0000"/>
              </a:solidFill>
            </a:endParaRPr>
          </a:p>
          <a:p>
            <a:pPr lvl="1"/>
            <a:r>
              <a:rPr lang="ja-JP" altLang="en-US" dirty="0"/>
              <a:t>統計情報の表示</a:t>
            </a:r>
            <a:endParaRPr lang="en-US" altLang="ja-JP" dirty="0"/>
          </a:p>
          <a:p>
            <a:pPr lvl="1"/>
            <a:r>
              <a:rPr lang="ja-JP" altLang="en-US" dirty="0"/>
              <a:t>ツールバーの表示</a:t>
            </a:r>
            <a:r>
              <a:rPr lang="en-US" altLang="ja-JP" dirty="0"/>
              <a:t>/</a:t>
            </a:r>
            <a:r>
              <a:rPr lang="ja-JP" altLang="en-US" dirty="0"/>
              <a:t>非表示 </a:t>
            </a:r>
            <a:endParaRPr lang="en-US" altLang="ja-JP" dirty="0"/>
          </a:p>
          <a:p>
            <a:pPr lvl="1"/>
            <a:r>
              <a:rPr lang="ja-JP" altLang="en-US" dirty="0"/>
              <a:t>シネマティックプレビューの許可</a:t>
            </a:r>
            <a:endParaRPr lang="en-US" altLang="ja-JP" dirty="0"/>
          </a:p>
          <a:p>
            <a:pPr lvl="1"/>
            <a:r>
              <a:rPr lang="ja-JP" altLang="en-US" dirty="0"/>
              <a:t>リアルタイムレンダリングの有効</a:t>
            </a:r>
            <a:r>
              <a:rPr lang="en-US" altLang="ja-JP" dirty="0"/>
              <a:t>/</a:t>
            </a:r>
            <a:r>
              <a:rPr lang="ja-JP" altLang="en-US" dirty="0"/>
              <a:t>無効</a:t>
            </a:r>
            <a:endParaRPr lang="en-US" altLang="ja-JP" dirty="0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99D0392A-EF89-1E40-079C-29CA9426E9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49712" t="6438" r="40100" b="40235"/>
          <a:stretch/>
        </p:blipFill>
        <p:spPr>
          <a:xfrm>
            <a:off x="7263113" y="1695030"/>
            <a:ext cx="2875176" cy="4232635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079EFBCA-18C2-B414-09C9-89B646AE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ビューポートツールバー：オプションメニュー</a:t>
            </a:r>
          </a:p>
        </p:txBody>
      </p:sp>
      <p:pic>
        <p:nvPicPr>
          <p:cNvPr id="9" name="グラフィックス 8">
            <a:extLst>
              <a:ext uri="{FF2B5EF4-FFF2-40B4-BE49-F238E27FC236}">
                <a16:creationId xmlns:a16="http://schemas.microsoft.com/office/drawing/2014/main" id="{CB1A1D41-C140-276A-C80E-39E87D2C42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3344" y="1880839"/>
            <a:ext cx="307942" cy="35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26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A0D93D83-C664-53B5-FFC2-E2EBC8E3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14</a:t>
            </a:fld>
            <a:endParaRPr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F70B21B-67B1-EC4F-3BF9-D38109C91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ビューポートオプションの中で覚えておきたい機能の</a:t>
            </a:r>
            <a:r>
              <a:rPr lang="en-US" altLang="ja-JP" dirty="0"/>
              <a:t>1</a:t>
            </a:r>
            <a:r>
              <a:rPr lang="ja-JP" altLang="en-US" dirty="0"/>
              <a:t>つ。</a:t>
            </a:r>
            <a:endParaRPr lang="en-US" altLang="ja-JP" dirty="0"/>
          </a:p>
          <a:p>
            <a:r>
              <a:rPr lang="ja-JP" altLang="en-US" dirty="0"/>
              <a:t>ビューポートの画面を分割、複数表示することで様々なカメラ位置からの　表示を同時に行うことが可能になる。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メニュー中の「レイアウト」を選択すると、ビューポートの表示レイアウトを選択可能。</a:t>
            </a:r>
            <a:endParaRPr lang="en-US" altLang="ja-JP" dirty="0"/>
          </a:p>
          <a:p>
            <a:r>
              <a:rPr lang="ja-JP" altLang="en-US" dirty="0"/>
              <a:t>初期の表示形式に戻すには、「レイアウト」を再度選択し、「１画面」を　　選択すればよい。</a:t>
            </a:r>
            <a:endParaRPr lang="en-US" altLang="ja-JP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696F9C00-127E-88A6-72EB-736778D97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ビューポートツールバー：オプションメニュー </a:t>
            </a:r>
            <a:r>
              <a:rPr kumimoji="1" lang="en-US" altLang="ja-JP" dirty="0"/>
              <a:t>&gt; </a:t>
            </a:r>
            <a:r>
              <a:rPr kumimoji="1" lang="ja-JP" altLang="en-US" dirty="0"/>
              <a:t>レイアウト機能</a:t>
            </a:r>
          </a:p>
        </p:txBody>
      </p:sp>
    </p:spTree>
    <p:extLst>
      <p:ext uri="{BB962C8B-B14F-4D97-AF65-F5344CB8AC3E}">
        <p14:creationId xmlns:p14="http://schemas.microsoft.com/office/powerpoint/2010/main" val="1420883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A0D93D83-C664-53B5-FFC2-E2EBC8E3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15</a:t>
            </a:fld>
            <a:endParaRPr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F70B21B-67B1-EC4F-3BF9-D38109C91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376313"/>
            <a:ext cx="10837862" cy="4800650"/>
          </a:xfrm>
        </p:spPr>
        <p:txBody>
          <a:bodyPr/>
          <a:lstStyle/>
          <a:p>
            <a:r>
              <a:rPr lang="en-US" altLang="ja-JP" dirty="0"/>
              <a:t>3</a:t>
            </a:r>
            <a:r>
              <a:rPr lang="ja-JP" altLang="en-US" dirty="0"/>
              <a:t>画面レイアウト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4</a:t>
            </a:r>
            <a:r>
              <a:rPr lang="ja-JP" altLang="en-US" dirty="0"/>
              <a:t>画面レイアウト</a:t>
            </a:r>
            <a:endParaRPr lang="en-US" altLang="ja-JP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696F9C00-127E-88A6-72EB-736778D97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ビューポートツールバー：オプションメニュー </a:t>
            </a:r>
            <a:r>
              <a:rPr kumimoji="1" lang="en-US" altLang="ja-JP" dirty="0"/>
              <a:t>&gt; </a:t>
            </a:r>
            <a:r>
              <a:rPr kumimoji="1" lang="ja-JP" altLang="en-US" dirty="0"/>
              <a:t>レイアウト機能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3B1C952-A7A5-C0FC-5203-E2DFF1F3F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645" y="1722099"/>
            <a:ext cx="4338449" cy="194342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A2B03C7-8EDB-FE7C-85D0-44A3214123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703"/>
          <a:stretch/>
        </p:blipFill>
        <p:spPr>
          <a:xfrm>
            <a:off x="838200" y="2128307"/>
            <a:ext cx="3986821" cy="1131011"/>
          </a:xfrm>
          <a:prstGeom prst="rect">
            <a:avLst/>
          </a:prstGeom>
        </p:spPr>
      </p:pic>
      <p:sp>
        <p:nvSpPr>
          <p:cNvPr id="9" name="矢印: 右 8">
            <a:extLst>
              <a:ext uri="{FF2B5EF4-FFF2-40B4-BE49-F238E27FC236}">
                <a16:creationId xmlns:a16="http://schemas.microsoft.com/office/drawing/2014/main" id="{7964AF0E-4DB6-6CBD-5BD1-124A7D01E612}"/>
              </a:ext>
            </a:extLst>
          </p:cNvPr>
          <p:cNvSpPr/>
          <p:nvPr/>
        </p:nvSpPr>
        <p:spPr>
          <a:xfrm>
            <a:off x="5142521" y="2464346"/>
            <a:ext cx="948717" cy="5090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C03B7A8D-95A4-3C47-EF8E-2BE2FF670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3644" y="4450998"/>
            <a:ext cx="4338450" cy="1921269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293201D-D3FC-74D6-31BA-FC33F9752D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829071"/>
            <a:ext cx="3809719" cy="1131011"/>
          </a:xfrm>
          <a:prstGeom prst="rect">
            <a:avLst/>
          </a:prstGeom>
        </p:spPr>
      </p:pic>
      <p:sp>
        <p:nvSpPr>
          <p:cNvPr id="14" name="矢印: 右 13">
            <a:extLst>
              <a:ext uri="{FF2B5EF4-FFF2-40B4-BE49-F238E27FC236}">
                <a16:creationId xmlns:a16="http://schemas.microsoft.com/office/drawing/2014/main" id="{98CC14A1-0035-B26A-F00C-82C1488FAF5A}"/>
              </a:ext>
            </a:extLst>
          </p:cNvPr>
          <p:cNvSpPr/>
          <p:nvPr/>
        </p:nvSpPr>
        <p:spPr>
          <a:xfrm>
            <a:off x="5142520" y="5140052"/>
            <a:ext cx="948717" cy="5090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8656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7DE33D3E-6DA5-A9A1-2E41-BFA6907FE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3.</a:t>
            </a:r>
            <a:r>
              <a:rPr lang="ja-JP" altLang="en-US" dirty="0"/>
              <a:t>パースペクティブメニュー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DBC68FA-AF7C-25E0-EE83-85F4045F9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16</a:t>
            </a:fld>
            <a:endParaRPr lang="ja-JP" altLang="en-US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2593A172-0492-F76B-FA11-F84B11855E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「上下、左右」「前面、後」メニュー、ライティング、ワイヤーフレーム、プレイヤーコリジョン</a:t>
            </a:r>
          </a:p>
        </p:txBody>
      </p:sp>
    </p:spTree>
    <p:extLst>
      <p:ext uri="{BB962C8B-B14F-4D97-AF65-F5344CB8AC3E}">
        <p14:creationId xmlns:p14="http://schemas.microsoft.com/office/powerpoint/2010/main" val="3793406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4A769ABB-F3C6-DA42-A592-3BC9185D5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17</a:t>
            </a:fld>
            <a:endParaRPr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0A8D807-2719-FC82-2FA9-B3799D1520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ja-JP" altLang="en-US" b="1" dirty="0"/>
              <a:t>パースペクティブモード</a:t>
            </a:r>
            <a:endParaRPr lang="en-US" altLang="ja-JP" b="1" dirty="0"/>
          </a:p>
          <a:p>
            <a:pPr lvl="1"/>
            <a:r>
              <a:rPr lang="ja-JP" altLang="en-US" dirty="0"/>
              <a:t>レベルを自由な方角から見た表示。</a:t>
            </a:r>
            <a:endParaRPr lang="en-US" altLang="ja-JP" dirty="0"/>
          </a:p>
          <a:p>
            <a:pPr lvl="1"/>
            <a:r>
              <a:rPr lang="ja-JP" altLang="en-US" dirty="0"/>
              <a:t>ビューポートのデフォルト表示形式。</a:t>
            </a:r>
            <a:endParaRPr lang="en-US" altLang="ja-JP" dirty="0"/>
          </a:p>
          <a:p>
            <a:r>
              <a:rPr lang="ja-JP" altLang="en-US" dirty="0"/>
              <a:t>ビューポートツールバーの左側にある、ビューポートの表示形式を変更できるメニューを</a:t>
            </a:r>
            <a:r>
              <a:rPr lang="ja-JP" altLang="en-US" b="1" dirty="0"/>
              <a:t>パースペクティブメニュー</a:t>
            </a:r>
            <a:r>
              <a:rPr lang="ja-JP" altLang="en-US" dirty="0"/>
              <a:t>と呼ぶ。</a:t>
            </a:r>
            <a:endParaRPr lang="en-US" altLang="ja-JP" dirty="0"/>
          </a:p>
          <a:p>
            <a:r>
              <a:rPr lang="ja-JP" altLang="en-US" dirty="0"/>
              <a:t>パースペクティブメニューには複数の　メニューがあり、ここから利用したい　形式を選択する。</a:t>
            </a:r>
            <a:endParaRPr lang="en-US" altLang="ja-JP" dirty="0"/>
          </a:p>
          <a:p>
            <a:pPr lvl="1"/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6ABA1287-46E8-8632-D306-7BC77801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パースペクティブとは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36EA9FF-B489-8999-09C8-7A5BFE4B3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2868" y="1825625"/>
            <a:ext cx="4560264" cy="43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75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979059C0-6D9E-E75D-8872-FB6DD9AD6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18</a:t>
            </a:fld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492DF9-EA3C-A82B-87A1-BBCC74D61E4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ja-JP" altLang="en-US" dirty="0"/>
              <a:t>レベルを上から見た表示形式</a:t>
            </a:r>
            <a:endParaRPr kumimoji="1" lang="en-US" altLang="ja-JP" dirty="0"/>
          </a:p>
          <a:p>
            <a:r>
              <a:rPr lang="ja-JP" altLang="en-US" dirty="0"/>
              <a:t>デフォルト設定では、ワイヤーフレームのみを表示。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下メニューの場合は、レベルを下から見た表示形式になる。</a:t>
            </a:r>
            <a:endParaRPr kumimoji="1" lang="ja-JP" altLang="en-US" dirty="0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4EC81EDE-57C7-A1E8-A892-DB97CAC8B0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20954" y="2230978"/>
            <a:ext cx="4574884" cy="2652107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056EAC0E-26D8-F361-0BA1-1264AE90B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パースペクティブ：上下メニュー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8055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A5DA5F87-3F33-203C-4F1B-580517B6B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19</a:t>
            </a:fld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333F8EB-8D7F-B172-8937-29B7029B5A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ja-JP" altLang="en-US" dirty="0"/>
              <a:t>レベルを横から見た表示になる。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デフォルトではワイヤーフレームのみの表示。</a:t>
            </a:r>
            <a:endParaRPr kumimoji="1" lang="ja-JP" alt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90FC31F-D51C-416C-40ED-39372AE056E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D3817C21-91F3-C24A-B6D0-60C881A20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パースペクティブ：左右メニュー</a:t>
            </a:r>
            <a:endParaRPr kumimoji="1" lang="ja-JP" altLang="en-US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ADE3A3C2-3B70-7185-6DCD-26201CBCC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627" y="2732518"/>
            <a:ext cx="4394745" cy="253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83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プレースホルダー 9">
            <a:extLst>
              <a:ext uri="{FF2B5EF4-FFF2-40B4-BE49-F238E27FC236}">
                <a16:creationId xmlns:a16="http://schemas.microsoft.com/office/drawing/2014/main" id="{035ECB2D-C324-F88C-4873-9F023ADB307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1971" r="45783" b="1971"/>
          <a:stretch/>
        </p:blipFill>
        <p:spPr>
          <a:xfrm>
            <a:off x="6096000" y="776169"/>
            <a:ext cx="5305662" cy="5305662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7E0EE64A-E590-EBC8-CAD6-3B52570F2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本日の内容</a:t>
            </a:r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2621A417-7931-0165-4189-4200B9A49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827587" cy="3811588"/>
          </a:xfrm>
        </p:spPr>
        <p:txBody>
          <a:bodyPr>
            <a:normAutofit/>
          </a:bodyPr>
          <a:lstStyle/>
          <a:p>
            <a:endParaRPr lang="en-US" altLang="ja-JP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/>
              <a:t>1-2 </a:t>
            </a:r>
            <a:r>
              <a:rPr lang="en-US" altLang="ja-JP" sz="2400" dirty="0" err="1"/>
              <a:t>UnrealEditor</a:t>
            </a:r>
            <a:r>
              <a:rPr lang="ja-JP" altLang="en-US" sz="2400" dirty="0"/>
              <a:t>を使おう！</a:t>
            </a:r>
            <a:endParaRPr lang="en-US" altLang="ja-JP" sz="2400" dirty="0"/>
          </a:p>
          <a:p>
            <a:pPr marL="800100" lvl="1" indent="-342900">
              <a:buFont typeface="Wingdings" panose="05000000000000000000" pitchFamily="2" charset="2"/>
              <a:buChar char="n"/>
            </a:pPr>
            <a:r>
              <a:rPr lang="ja-JP" altLang="en-US" sz="2200" dirty="0"/>
              <a:t>レベルとエディタ</a:t>
            </a:r>
            <a:r>
              <a:rPr lang="en-US" altLang="ja-JP" sz="2200" dirty="0"/>
              <a:t>UI</a:t>
            </a:r>
            <a:r>
              <a:rPr lang="ja-JP" altLang="en-US" sz="2200" dirty="0"/>
              <a:t>の基本構成</a:t>
            </a:r>
            <a:endParaRPr lang="en-US" altLang="ja-JP" sz="2200" dirty="0"/>
          </a:p>
          <a:p>
            <a:pPr marL="800100" lvl="1" indent="-342900">
              <a:buFont typeface="Wingdings" panose="05000000000000000000" pitchFamily="2" charset="2"/>
              <a:buChar char="n"/>
            </a:pPr>
            <a:r>
              <a:rPr lang="ja-JP" altLang="en-US" sz="2200" dirty="0"/>
              <a:t>ビューポートとツールバー</a:t>
            </a:r>
            <a:endParaRPr lang="en-US" altLang="ja-JP" sz="2200" dirty="0"/>
          </a:p>
          <a:p>
            <a:pPr marL="800100" lvl="1" indent="-342900">
              <a:buFont typeface="Wingdings" panose="05000000000000000000" pitchFamily="2" charset="2"/>
              <a:buChar char="n"/>
            </a:pPr>
            <a:r>
              <a:rPr lang="ja-JP" altLang="en-US" sz="2200" dirty="0"/>
              <a:t>パースペクティブメニュー</a:t>
            </a:r>
            <a:endParaRPr lang="en-US" altLang="ja-JP" sz="2200" dirty="0"/>
          </a:p>
          <a:p>
            <a:pPr marL="800100" lvl="1" indent="-342900">
              <a:buFont typeface="Wingdings" panose="05000000000000000000" pitchFamily="2" charset="2"/>
              <a:buChar char="n"/>
            </a:pPr>
            <a:r>
              <a:rPr lang="ja-JP" altLang="en-US" sz="2200" dirty="0"/>
              <a:t>ライティングメニュー</a:t>
            </a:r>
          </a:p>
        </p:txBody>
      </p:sp>
    </p:spTree>
    <p:extLst>
      <p:ext uri="{BB962C8B-B14F-4D97-AF65-F5344CB8AC3E}">
        <p14:creationId xmlns:p14="http://schemas.microsoft.com/office/powerpoint/2010/main" val="3654834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CCC7016-48ED-A969-B2FA-D4F79B5CD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20</a:t>
            </a:fld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193EB0-E96C-9B77-C86C-7C370150142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ja-JP" altLang="en-US" dirty="0"/>
              <a:t>レベルを前、後から見た表示。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デフォルトではワイヤーフレームのみ。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3AD06E47-6C1B-8948-FB13-78E821FB73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37779" y="2277180"/>
            <a:ext cx="4945815" cy="2847270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D4E02275-6391-F8CA-72A5-FD778619D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パースペクティブ：前面</a:t>
            </a:r>
            <a:r>
              <a:rPr lang="en-US" altLang="ja-JP" dirty="0"/>
              <a:t>, </a:t>
            </a:r>
            <a:r>
              <a:rPr lang="ja-JP" altLang="en-US" dirty="0"/>
              <a:t>後メニュー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2692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7101BE22-8EA1-0AF7-AF08-842710934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000" dirty="0"/>
              <a:t>ライティングメニュー</a:t>
            </a:r>
            <a:endParaRPr lang="ja-JP" altLang="en-US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0D89CE6-7F63-8FF0-85AE-B91FEAB61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21</a:t>
            </a:fld>
            <a:endParaRPr lang="ja-JP" altLang="en-US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2CC7E103-D3DB-C5D9-233F-0E5FB05D4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ライティングメニュー</a:t>
            </a:r>
            <a:r>
              <a:rPr lang="en-US" altLang="ja-JP" dirty="0"/>
              <a:t>, </a:t>
            </a:r>
            <a:r>
              <a:rPr lang="ja-JP" altLang="en-US" dirty="0"/>
              <a:t>ワイヤーフレームメニュー</a:t>
            </a:r>
            <a:r>
              <a:rPr lang="en-US" altLang="ja-JP" dirty="0"/>
              <a:t>, </a:t>
            </a:r>
            <a:r>
              <a:rPr lang="ja-JP" altLang="en-US" dirty="0"/>
              <a:t>プレイヤーコリジョン</a:t>
            </a:r>
          </a:p>
        </p:txBody>
      </p:sp>
    </p:spTree>
    <p:extLst>
      <p:ext uri="{BB962C8B-B14F-4D97-AF65-F5344CB8AC3E}">
        <p14:creationId xmlns:p14="http://schemas.microsoft.com/office/powerpoint/2010/main" val="4266983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B38C9D1-E4C6-95C6-7E4F-55CDC9F08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22</a:t>
            </a:fld>
            <a:endParaRPr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AA67BD5C-6B39-618C-4E1B-D881F931FA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ja-JP" altLang="en-US" dirty="0"/>
              <a:t>パースペクティブメニューの右隣にある。</a:t>
            </a:r>
            <a:endParaRPr lang="en-US" altLang="ja-JP" dirty="0"/>
          </a:p>
          <a:p>
            <a:r>
              <a:rPr lang="ja-JP" altLang="en-US" dirty="0"/>
              <a:t>ビューポートのレンダリング形式に　　関する設定を行える。</a:t>
            </a:r>
            <a:endParaRPr lang="en-US" altLang="ja-JP" dirty="0"/>
          </a:p>
          <a:p>
            <a:r>
              <a:rPr lang="ja-JP" altLang="en-US" dirty="0"/>
              <a:t>デフォルト設定は、「ライティングあり」に設定されている。</a:t>
            </a:r>
          </a:p>
        </p:txBody>
      </p:sp>
      <p:pic>
        <p:nvPicPr>
          <p:cNvPr id="10" name="コンテンツ プレースホルダー 9">
            <a:extLst>
              <a:ext uri="{FF2B5EF4-FFF2-40B4-BE49-F238E27FC236}">
                <a16:creationId xmlns:a16="http://schemas.microsoft.com/office/drawing/2014/main" id="{F7E77C1C-9195-819C-E2DA-8EE076D550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98095" y="1793504"/>
            <a:ext cx="2996228" cy="3270991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9B59CF8C-9D32-6F4C-4084-63A292DC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ライティングメニュー</a:t>
            </a:r>
          </a:p>
        </p:txBody>
      </p:sp>
    </p:spTree>
    <p:extLst>
      <p:ext uri="{BB962C8B-B14F-4D97-AF65-F5344CB8AC3E}">
        <p14:creationId xmlns:p14="http://schemas.microsoft.com/office/powerpoint/2010/main" val="37998067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B38C9D1-E4C6-95C6-7E4F-55CDC9F08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23</a:t>
            </a:fld>
            <a:endParaRPr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AA67BD5C-6B39-618C-4E1B-D881F931FA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デフォルトのレンダリング設定。</a:t>
            </a:r>
            <a:endParaRPr lang="en-US" altLang="ja-JP" dirty="0"/>
          </a:p>
          <a:p>
            <a:r>
              <a:rPr lang="ja-JP" altLang="en-US" dirty="0"/>
              <a:t>レベル上のオブジェクトに対して、　　ライト（光源）による表示を行う。</a:t>
            </a:r>
            <a:endParaRPr lang="en-US" altLang="ja-JP" dirty="0"/>
          </a:p>
          <a:p>
            <a:r>
              <a:rPr lang="ja-JP" altLang="en-US" dirty="0"/>
              <a:t>ライトの当たる部分は明るく、反対にライトの当たらない部分は暗く表示　する。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簡易レンダリングであるので、厳密に光の反射などを再現はしない。</a:t>
            </a:r>
            <a:endParaRPr lang="en-US" altLang="ja-JP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9B59CF8C-9D32-6F4C-4084-63A292DC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ライティングメニュー：ライティングあり</a:t>
            </a:r>
          </a:p>
        </p:txBody>
      </p:sp>
      <p:pic>
        <p:nvPicPr>
          <p:cNvPr id="8" name="コンテンツ プレースホルダー 7">
            <a:extLst>
              <a:ext uri="{FF2B5EF4-FFF2-40B4-BE49-F238E27FC236}">
                <a16:creationId xmlns:a16="http://schemas.microsoft.com/office/drawing/2014/main" id="{D266A0B7-316E-99D4-B465-A27444B66D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66101" y="2879919"/>
            <a:ext cx="5492055" cy="1862858"/>
          </a:xfrm>
        </p:spPr>
      </p:pic>
    </p:spTree>
    <p:extLst>
      <p:ext uri="{BB962C8B-B14F-4D97-AF65-F5344CB8AC3E}">
        <p14:creationId xmlns:p14="http://schemas.microsoft.com/office/powerpoint/2010/main" val="22211079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B38C9D1-E4C6-95C6-7E4F-55CDC9F08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24</a:t>
            </a:fld>
            <a:endParaRPr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AA67BD5C-6B39-618C-4E1B-D881F931FA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ライトの描画をオフにした表示。</a:t>
            </a:r>
            <a:endParaRPr lang="en-US" altLang="ja-JP" dirty="0"/>
          </a:p>
          <a:p>
            <a:r>
              <a:rPr lang="ja-JP" altLang="en-US" dirty="0"/>
              <a:t>各オブジェクトに対する、ライト効果は表示されない。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軽量なレンダリングが可能なので、　スペックの低いマシン向けの形式。　　　　　　　　</a:t>
            </a:r>
            <a:endParaRPr lang="en-US" altLang="ja-JP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9B59CF8C-9D32-6F4C-4084-63A292DC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ライティングメニュー：ライティングなし</a:t>
            </a:r>
          </a:p>
        </p:txBody>
      </p:sp>
      <p:pic>
        <p:nvPicPr>
          <p:cNvPr id="9" name="コンテンツ プレースホルダー 8">
            <a:extLst>
              <a:ext uri="{FF2B5EF4-FFF2-40B4-BE49-F238E27FC236}">
                <a16:creationId xmlns:a16="http://schemas.microsoft.com/office/drawing/2014/main" id="{E9B107A2-2A2D-5B08-D15B-4688FD1543B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85699" y="2296886"/>
            <a:ext cx="4877997" cy="2817018"/>
          </a:xfrm>
        </p:spPr>
      </p:pic>
    </p:spTree>
    <p:extLst>
      <p:ext uri="{BB962C8B-B14F-4D97-AF65-F5344CB8AC3E}">
        <p14:creationId xmlns:p14="http://schemas.microsoft.com/office/powerpoint/2010/main" val="19190796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B38C9D1-E4C6-95C6-7E4F-55CDC9F08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25</a:t>
            </a:fld>
            <a:endParaRPr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AA67BD5C-6B39-618C-4E1B-D881F931FA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「ライティングあり」よりも厳密なライト効果を計算しレンダリングする形式。</a:t>
            </a:r>
            <a:endParaRPr lang="en-US" altLang="ja-JP" dirty="0"/>
          </a:p>
          <a:p>
            <a:r>
              <a:rPr lang="ja-JP" altLang="en-US" dirty="0"/>
              <a:t>オブジェクトの表面の形状や色合いに応じて、ライト効果の変化を厳密に再現する。</a:t>
            </a:r>
            <a:endParaRPr lang="en-US" altLang="ja-JP" dirty="0"/>
          </a:p>
          <a:p>
            <a:pPr lvl="1"/>
            <a:r>
              <a:rPr lang="ja-JP" altLang="en-US" dirty="0"/>
              <a:t>「法線マッピング」と呼ばれる技術を　　使用して表示する。</a:t>
            </a:r>
            <a:endParaRPr lang="en-US" altLang="ja-JP" dirty="0"/>
          </a:p>
          <a:p>
            <a:r>
              <a:rPr lang="ja-JP" altLang="en-US" dirty="0"/>
              <a:t>この形式の時はオブジェクトの色などは無視されるので、　　　　　　　　　　　　　　　　　　　　　　　　ライティングのレンダリングのみ。</a:t>
            </a:r>
            <a:endParaRPr lang="en-US" altLang="ja-JP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9B59CF8C-9D32-6F4C-4084-63A292DC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ライティングメニュー：詳細ライティングメニュー</a:t>
            </a:r>
          </a:p>
        </p:txBody>
      </p:sp>
      <p:pic>
        <p:nvPicPr>
          <p:cNvPr id="8" name="コンテンツ プレースホルダー 7">
            <a:extLst>
              <a:ext uri="{FF2B5EF4-FFF2-40B4-BE49-F238E27FC236}">
                <a16:creationId xmlns:a16="http://schemas.microsoft.com/office/drawing/2014/main" id="{D2B50C4E-BE79-CF04-CDC0-784EA00B9C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15202" y="2281452"/>
            <a:ext cx="3737707" cy="3439684"/>
          </a:xfrm>
        </p:spPr>
      </p:pic>
    </p:spTree>
    <p:extLst>
      <p:ext uri="{BB962C8B-B14F-4D97-AF65-F5344CB8AC3E}">
        <p14:creationId xmlns:p14="http://schemas.microsoft.com/office/powerpoint/2010/main" val="3697742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B38C9D1-E4C6-95C6-7E4F-55CDC9F08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26</a:t>
            </a:fld>
            <a:endParaRPr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AA67BD5C-6B39-618C-4E1B-D881F931FA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ライティングによる光の反射を確認　するための形式。</a:t>
            </a:r>
            <a:endParaRPr lang="en-US" altLang="ja-JP" dirty="0"/>
          </a:p>
          <a:p>
            <a:r>
              <a:rPr lang="ja-JP" altLang="en-US" dirty="0"/>
              <a:t>各オブジェクトは透明色になり、光の反射状態を確認することができる。</a:t>
            </a:r>
            <a:endParaRPr lang="en-US" altLang="ja-JP" dirty="0"/>
          </a:p>
          <a:p>
            <a:endParaRPr lang="en-US" altLang="ja-JP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9B59CF8C-9D32-6F4C-4084-63A292DC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ライティングメニュー：反射メニュー</a:t>
            </a:r>
          </a:p>
        </p:txBody>
      </p:sp>
      <p:pic>
        <p:nvPicPr>
          <p:cNvPr id="9" name="コンテンツ プレースホルダー 8">
            <a:extLst>
              <a:ext uri="{FF2B5EF4-FFF2-40B4-BE49-F238E27FC236}">
                <a16:creationId xmlns:a16="http://schemas.microsoft.com/office/drawing/2014/main" id="{71C8CECA-46E4-D899-88D7-EA52EB70E49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45645" y="2326900"/>
            <a:ext cx="3573617" cy="3348788"/>
          </a:xfrm>
        </p:spPr>
      </p:pic>
    </p:spTree>
    <p:extLst>
      <p:ext uri="{BB962C8B-B14F-4D97-AF65-F5344CB8AC3E}">
        <p14:creationId xmlns:p14="http://schemas.microsoft.com/office/powerpoint/2010/main" val="41049871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B38C9D1-E4C6-95C6-7E4F-55CDC9F08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27</a:t>
            </a:fld>
            <a:endParaRPr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AA67BD5C-6B39-618C-4E1B-D881F931FA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レベル上のオブジェクトの形状のみを表示する形式。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色や、光の反射などは非表示にされるが、詳細な形状をワイヤーフレームで確認する際に使用する。</a:t>
            </a:r>
            <a:endParaRPr lang="en-US" altLang="ja-JP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9B59CF8C-9D32-6F4C-4084-63A292DC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ワイヤーフレームメニュー</a:t>
            </a:r>
          </a:p>
        </p:txBody>
      </p:sp>
      <p:pic>
        <p:nvPicPr>
          <p:cNvPr id="8" name="コンテンツ プレースホルダー 7">
            <a:extLst>
              <a:ext uri="{FF2B5EF4-FFF2-40B4-BE49-F238E27FC236}">
                <a16:creationId xmlns:a16="http://schemas.microsoft.com/office/drawing/2014/main" id="{42886C6F-BA77-B570-74C4-AAD722E2C8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52524" y="1831561"/>
            <a:ext cx="3586423" cy="3344913"/>
          </a:xfrm>
        </p:spPr>
      </p:pic>
    </p:spTree>
    <p:extLst>
      <p:ext uri="{BB962C8B-B14F-4D97-AF65-F5344CB8AC3E}">
        <p14:creationId xmlns:p14="http://schemas.microsoft.com/office/powerpoint/2010/main" val="15750656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B38C9D1-E4C6-95C6-7E4F-55CDC9F08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28</a:t>
            </a:fld>
            <a:endParaRPr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AA67BD5C-6B39-618C-4E1B-D881F931FA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物理エンジンを使用した際の物理的な形状を表示する形式。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物理エンジンを使用した際の　　　　　オブジェクトの物理的な形状を、　　</a:t>
            </a:r>
            <a:r>
              <a:rPr lang="ja-JP" altLang="en-US" b="1" dirty="0"/>
              <a:t>コリジョン</a:t>
            </a:r>
            <a:r>
              <a:rPr lang="ja-JP" altLang="en-US" dirty="0"/>
              <a:t>と呼ぶ。</a:t>
            </a:r>
            <a:endParaRPr lang="en-US" altLang="ja-JP" dirty="0"/>
          </a:p>
          <a:p>
            <a:endParaRPr lang="en-US" altLang="ja-JP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9B59CF8C-9D32-6F4C-4084-63A292DC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プレイヤーコリジョンメニュー</a:t>
            </a:r>
          </a:p>
        </p:txBody>
      </p:sp>
      <p:pic>
        <p:nvPicPr>
          <p:cNvPr id="8" name="コンテンツ プレースホルダー 7">
            <a:extLst>
              <a:ext uri="{FF2B5EF4-FFF2-40B4-BE49-F238E27FC236}">
                <a16:creationId xmlns:a16="http://schemas.microsoft.com/office/drawing/2014/main" id="{42886C6F-BA77-B570-74C4-AAD722E2C8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7052524" y="1831561"/>
            <a:ext cx="3586423" cy="3344913"/>
          </a:xfrm>
        </p:spPr>
      </p:pic>
    </p:spTree>
    <p:extLst>
      <p:ext uri="{BB962C8B-B14F-4D97-AF65-F5344CB8AC3E}">
        <p14:creationId xmlns:p14="http://schemas.microsoft.com/office/powerpoint/2010/main" val="25310912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678AD63B-E2BF-2DE7-01EF-31228C235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29</a:t>
            </a:fld>
            <a:endParaRPr lang="ja-JP" altLang="en-US" dirty="0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EEEB088-1DDF-72C9-B4FB-3ECD970493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ja-JP" dirty="0"/>
              <a:t>Editor</a:t>
            </a:r>
            <a:r>
              <a:rPr lang="ja-JP" altLang="en-US" dirty="0"/>
              <a:t>の各</a:t>
            </a:r>
            <a:r>
              <a:rPr lang="en-US" altLang="ja-JP" dirty="0"/>
              <a:t>UI</a:t>
            </a:r>
            <a:r>
              <a:rPr lang="ja-JP" altLang="en-US" dirty="0"/>
              <a:t>の説明</a:t>
            </a:r>
            <a:endParaRPr lang="en-US" altLang="ja-JP" dirty="0"/>
          </a:p>
          <a:p>
            <a:r>
              <a:rPr lang="en-US" altLang="ja-JP" dirty="0"/>
              <a:t>Editor</a:t>
            </a:r>
            <a:r>
              <a:rPr lang="ja-JP" altLang="en-US" dirty="0"/>
              <a:t>上の各基本機能の解説</a:t>
            </a:r>
            <a:endParaRPr lang="en-US" altLang="ja-JP" dirty="0"/>
          </a:p>
          <a:p>
            <a:pPr lvl="1"/>
            <a:r>
              <a:rPr lang="ja-JP" altLang="en-US" dirty="0"/>
              <a:t>ビューポートのレイアウト機能</a:t>
            </a:r>
            <a:endParaRPr lang="en-US" altLang="ja-JP" dirty="0"/>
          </a:p>
          <a:p>
            <a:pPr lvl="1"/>
            <a:r>
              <a:rPr lang="ja-JP" altLang="en-US" dirty="0"/>
              <a:t>パースペクティブメニュー</a:t>
            </a:r>
            <a:endParaRPr lang="en-US" altLang="ja-JP" dirty="0"/>
          </a:p>
          <a:p>
            <a:pPr lvl="1"/>
            <a:r>
              <a:rPr lang="ja-JP" altLang="en-US" dirty="0"/>
              <a:t>ライティングメニュー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9" name="コンテンツ プレースホルダー 8">
            <a:extLst>
              <a:ext uri="{FF2B5EF4-FFF2-40B4-BE49-F238E27FC236}">
                <a16:creationId xmlns:a16="http://schemas.microsoft.com/office/drawing/2014/main" id="{8C1D4559-365E-A43C-2B18-1BACE4E8CA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ja-JP" altLang="en-US" dirty="0"/>
              <a:t>次回はテキスト</a:t>
            </a:r>
            <a:r>
              <a:rPr lang="en-US" altLang="ja-JP" dirty="0"/>
              <a:t>P.38~</a:t>
            </a:r>
          </a:p>
          <a:p>
            <a:r>
              <a:rPr lang="ja-JP" altLang="en-US" dirty="0"/>
              <a:t>「表示」メニューについて</a:t>
            </a:r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4FBB9667-D4A2-95FF-84B0-C1710A362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まとめと次回の範囲</a:t>
            </a:r>
          </a:p>
        </p:txBody>
      </p:sp>
    </p:spTree>
    <p:extLst>
      <p:ext uri="{BB962C8B-B14F-4D97-AF65-F5344CB8AC3E}">
        <p14:creationId xmlns:p14="http://schemas.microsoft.com/office/powerpoint/2010/main" val="408281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650A845A-6AFB-166E-BE4E-E2232E213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000" dirty="0"/>
              <a:t>1.</a:t>
            </a:r>
            <a:r>
              <a:rPr lang="ja-JP" altLang="en-US" sz="4000" dirty="0"/>
              <a:t>レベルとエディタ</a:t>
            </a:r>
            <a:r>
              <a:rPr lang="en-US" altLang="ja-JP" sz="4000" dirty="0"/>
              <a:t>UI</a:t>
            </a:r>
            <a:r>
              <a:rPr lang="ja-JP" altLang="en-US" sz="4000" dirty="0"/>
              <a:t>の基本構成</a:t>
            </a:r>
            <a:endParaRPr lang="ja-JP" altLang="en-US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3A09619A-9DB6-69A5-2F36-C02991F5E6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「レベル」、ウィンドウの基本構成について</a:t>
            </a:r>
          </a:p>
        </p:txBody>
      </p:sp>
    </p:spTree>
    <p:extLst>
      <p:ext uri="{BB962C8B-B14F-4D97-AF65-F5344CB8AC3E}">
        <p14:creationId xmlns:p14="http://schemas.microsoft.com/office/powerpoint/2010/main" val="2596505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B45AAD5-015A-2FA5-742F-A16B018FC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altLang="ja-JP" smtClean="0"/>
              <a:pPr>
                <a:spcAft>
                  <a:spcPts val="600"/>
                </a:spcAft>
              </a:pPr>
              <a:t>4</a:t>
            </a:fld>
            <a:endParaRPr lang="ja-JP" altLang="en-US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A730441-5B52-45C4-D4F6-747927E088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>
            <a:normAutofit/>
          </a:bodyPr>
          <a:lstStyle/>
          <a:p>
            <a:r>
              <a:rPr lang="en-US" altLang="ja-JP" dirty="0"/>
              <a:t>Unreal Engine</a:t>
            </a:r>
            <a:r>
              <a:rPr lang="ja-JP" altLang="en-US" dirty="0"/>
              <a:t>（以降</a:t>
            </a:r>
            <a:r>
              <a:rPr lang="en-US" altLang="ja-JP" dirty="0"/>
              <a:t>UE</a:t>
            </a:r>
            <a:r>
              <a:rPr lang="ja-JP" altLang="en-US" dirty="0"/>
              <a:t>）では、制作するの</a:t>
            </a:r>
            <a:r>
              <a:rPr lang="en-US" altLang="ja-JP" dirty="0"/>
              <a:t>3D</a:t>
            </a:r>
            <a:r>
              <a:rPr lang="ja-JP" altLang="en-US" dirty="0"/>
              <a:t>空間のことを</a:t>
            </a:r>
            <a:r>
              <a:rPr lang="ja-JP" altLang="en-US" b="1" dirty="0"/>
              <a:t>レベル</a:t>
            </a:r>
            <a:r>
              <a:rPr lang="ja-JP" altLang="en-US" dirty="0"/>
              <a:t>と　　呼ぶ。</a:t>
            </a:r>
            <a:endParaRPr lang="en-US" altLang="ja-JP" dirty="0"/>
          </a:p>
          <a:p>
            <a:r>
              <a:rPr lang="ja-JP" altLang="en-US" dirty="0"/>
              <a:t>実際の</a:t>
            </a:r>
            <a:r>
              <a:rPr lang="en-US" altLang="ja-JP" dirty="0"/>
              <a:t>3D</a:t>
            </a:r>
            <a:r>
              <a:rPr lang="ja-JP" altLang="en-US" dirty="0"/>
              <a:t>ゲームでは、このレベルをいくつも組み合わせて制作していく。</a:t>
            </a:r>
            <a:endParaRPr lang="en-US" altLang="ja-JP" dirty="0"/>
          </a:p>
          <a:p>
            <a:r>
              <a:rPr lang="en-US" altLang="ja-JP" dirty="0"/>
              <a:t>Unreal</a:t>
            </a:r>
            <a:r>
              <a:rPr lang="ja-JP" altLang="en-US" dirty="0"/>
              <a:t> </a:t>
            </a:r>
            <a:r>
              <a:rPr lang="en-US" altLang="ja-JP" dirty="0"/>
              <a:t>Editor</a:t>
            </a:r>
            <a:r>
              <a:rPr lang="ja-JP" altLang="en-US" dirty="0"/>
              <a:t>（以降</a:t>
            </a:r>
            <a:r>
              <a:rPr lang="en-US" altLang="ja-JP" dirty="0"/>
              <a:t>Editor</a:t>
            </a:r>
            <a:r>
              <a:rPr lang="ja-JP" altLang="en-US" dirty="0"/>
              <a:t>）は、このレベルを作成・編集するエディタであるので、</a:t>
            </a:r>
            <a:r>
              <a:rPr lang="ja-JP" altLang="en-US" b="1" dirty="0"/>
              <a:t>レベルエディタ</a:t>
            </a:r>
            <a:r>
              <a:rPr lang="ja-JP" altLang="en-US" dirty="0"/>
              <a:t>とも呼れる。</a:t>
            </a:r>
            <a:endParaRPr lang="en-US" altLang="ja-JP" dirty="0"/>
          </a:p>
          <a:p>
            <a:pPr lvl="1">
              <a:buFont typeface="Wingdings" panose="05000000000000000000" pitchFamily="2" charset="2"/>
              <a:buChar char="n"/>
            </a:pPr>
            <a:endParaRPr lang="en-US" altLang="ja-JP" sz="2800" dirty="0"/>
          </a:p>
          <a:p>
            <a:endParaRPr lang="ja-JP" alt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3112CD4-0F72-BB48-FBFB-854159E06B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4BBE043E-13EC-EC4F-2C5A-56978823B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anchor="b">
            <a:normAutofit/>
          </a:bodyPr>
          <a:lstStyle/>
          <a:p>
            <a:r>
              <a:rPr lang="ja-JP" altLang="en-US" dirty="0"/>
              <a:t>レベルとは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E51F148-E671-736E-9A91-7BD2DE504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244" y="2239346"/>
            <a:ext cx="5590835" cy="314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43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5C50C93-7CAC-9910-EF28-AF5F4A241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altLang="ja-JP" smtClean="0"/>
              <a:pPr>
                <a:spcAft>
                  <a:spcPts val="600"/>
                </a:spcAft>
              </a:pPr>
              <a:t>5</a:t>
            </a:fld>
            <a:endParaRPr lang="ja-JP" altLang="en-US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26507733-3745-298B-5A95-48697D30F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/>
          <a:lstStyle/>
          <a:p>
            <a:r>
              <a:rPr lang="ja-JP" altLang="en-US" dirty="0"/>
              <a:t>ウィンドウの基本構成</a:t>
            </a:r>
            <a:endParaRPr lang="en-US" dirty="0"/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8795E82A-ACD6-2311-1B2A-A98A3AF8D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エディタ起動時、各領域には次のような名前がある。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DFCFCA5B-491E-601C-4E1D-64BDA8ABA4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" r="126"/>
          <a:stretch/>
        </p:blipFill>
        <p:spPr>
          <a:xfrm>
            <a:off x="1915319" y="2471922"/>
            <a:ext cx="8226208" cy="370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856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7EC2BBE7-2DD7-936E-80F3-986D059D9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6</a:t>
            </a:fld>
            <a:endParaRPr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B188483F-0470-93F3-B4E5-E7D257328A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ja-JP" altLang="en-US" dirty="0"/>
              <a:t>ウィンドウ上部に位置する</a:t>
            </a:r>
            <a:endParaRPr lang="en-US" altLang="ja-JP" dirty="0"/>
          </a:p>
          <a:p>
            <a:r>
              <a:rPr lang="ja-JP" altLang="en-US" dirty="0"/>
              <a:t>ビューポートの操作機能、プラグインの読み込みなど、エディタ上の機能を呼び出せる。</a:t>
            </a:r>
            <a:endParaRPr lang="en-US" altLang="ja-JP" dirty="0"/>
          </a:p>
          <a:p>
            <a:endParaRPr lang="en-US" altLang="ja-JP" dirty="0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573EB6C4-F9C2-7D32-28AA-3C1E14242E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2096" y="3278617"/>
            <a:ext cx="5181600" cy="722677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6D4A648F-B710-295A-0201-DEF838222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ウィンドウの基本構成 </a:t>
            </a:r>
            <a:r>
              <a:rPr lang="en-US" altLang="ja-JP" dirty="0"/>
              <a:t>: </a:t>
            </a:r>
            <a:r>
              <a:rPr kumimoji="1" lang="ja-JP" altLang="en-US" dirty="0"/>
              <a:t>ツールバー</a:t>
            </a:r>
          </a:p>
        </p:txBody>
      </p:sp>
    </p:spTree>
    <p:extLst>
      <p:ext uri="{BB962C8B-B14F-4D97-AF65-F5344CB8AC3E}">
        <p14:creationId xmlns:p14="http://schemas.microsoft.com/office/powerpoint/2010/main" val="2398816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86D02880-FB09-198D-E721-7CBEDCCAB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7</a:t>
            </a:fld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A780A2-18BD-B0BE-4FA0-5E2B1D6B1E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r>
              <a:rPr kumimoji="1" lang="ja-JP" altLang="en-US" dirty="0"/>
              <a:t>ウィンドウ右上に位置する。</a:t>
            </a:r>
            <a:endParaRPr kumimoji="1" lang="en-US" altLang="ja-JP" dirty="0"/>
          </a:p>
          <a:p>
            <a:r>
              <a:rPr lang="ja-JP" altLang="en-US" dirty="0"/>
              <a:t>現在のレベル上に配置した　　　　　　　　　　　　　オブジェクトを、階層表示する。</a:t>
            </a:r>
            <a:endParaRPr lang="en-US" altLang="ja-JP" dirty="0"/>
          </a:p>
          <a:p>
            <a:r>
              <a:rPr lang="ja-JP" altLang="en-US" dirty="0"/>
              <a:t>オブジェクトを変更するときは、ここで選択をして編集することも可。</a:t>
            </a:r>
            <a:endParaRPr kumimoji="1" lang="ja-JP" altLang="en-US" dirty="0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9CCFAAA8-1072-F2EC-CC30-1BF6E848DF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89707" y="1863699"/>
            <a:ext cx="4038950" cy="4275190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079EFBCA-18C2-B414-09C9-89B646AE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ウィンドウの基本構成 </a:t>
            </a:r>
            <a:r>
              <a:rPr lang="en-US" altLang="ja-JP" dirty="0"/>
              <a:t>: </a:t>
            </a:r>
            <a:r>
              <a:rPr lang="ja-JP" altLang="en-US" dirty="0"/>
              <a:t>アウトライナー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2557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86D02880-FB09-198D-E721-7CBEDCCAB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8</a:t>
            </a:fld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A780A2-18BD-B0BE-4FA0-5E2B1D6B1E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r>
              <a:rPr lang="ja-JP" altLang="en-US" dirty="0"/>
              <a:t>アウトライナーの下</a:t>
            </a:r>
            <a:r>
              <a:rPr kumimoji="1" lang="ja-JP" altLang="en-US" dirty="0"/>
              <a:t>に位置する。</a:t>
            </a:r>
            <a:endParaRPr kumimoji="1" lang="en-US" altLang="ja-JP" dirty="0"/>
          </a:p>
          <a:p>
            <a:r>
              <a:rPr lang="ja-JP" altLang="en-US" dirty="0"/>
              <a:t>選択したオブジェクトの詳細を表示　する。</a:t>
            </a:r>
            <a:endParaRPr lang="en-US" altLang="ja-JP" dirty="0"/>
          </a:p>
          <a:p>
            <a:r>
              <a:rPr kumimoji="1" lang="ja-JP" altLang="en-US" dirty="0"/>
              <a:t>オブジェクトの位置や、回転、拡大と縮小、マテリアルの設定など、選択　したオブジェクトの詳細設定を行う。</a:t>
            </a:r>
            <a:endParaRPr kumimoji="1" lang="en-US" altLang="ja-JP" dirty="0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CAECED6D-BD6D-C736-A99D-1FBD4EF3DF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19541" y="1825625"/>
            <a:ext cx="4744155" cy="3387398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079EFBCA-18C2-B414-09C9-89B646AE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ウィンドウの基本構成 </a:t>
            </a:r>
            <a:r>
              <a:rPr lang="en-US" altLang="ja-JP" dirty="0"/>
              <a:t>: </a:t>
            </a:r>
            <a:r>
              <a:rPr lang="ja-JP" altLang="en-US" dirty="0"/>
              <a:t>詳細パネル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68656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86D02880-FB09-198D-E721-7CBEDCCAB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altLang="ja-JP" smtClean="0"/>
              <a:pPr/>
              <a:t>9</a:t>
            </a:fld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A780A2-18BD-B0BE-4FA0-5E2B1D6B1E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ja-JP" altLang="en-US" dirty="0"/>
              <a:t>画面中央に位置する。</a:t>
            </a:r>
            <a:endParaRPr kumimoji="1" lang="en-US" altLang="ja-JP" dirty="0"/>
          </a:p>
          <a:p>
            <a:r>
              <a:rPr lang="ja-JP" altLang="en-US" dirty="0"/>
              <a:t>編集中の</a:t>
            </a:r>
            <a:r>
              <a:rPr kumimoji="1" lang="ja-JP" altLang="en-US" dirty="0"/>
              <a:t>レベルを表示する。</a:t>
            </a:r>
            <a:endParaRPr kumimoji="1" lang="en-US" altLang="ja-JP" dirty="0"/>
          </a:p>
          <a:p>
            <a:r>
              <a:rPr lang="ja-JP" altLang="en-US" dirty="0"/>
              <a:t>作成したオブジェクトを配置し、　　実際のゲーム空間内で確認できる。</a:t>
            </a:r>
            <a:endParaRPr lang="en-US" altLang="ja-JP" dirty="0"/>
          </a:p>
          <a:p>
            <a:r>
              <a:rPr lang="ja-JP" altLang="en-US" dirty="0"/>
              <a:t>ここで直接オブジェクトを選択し、　編集することも可能。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オブジェクトをレベル内に表示することを</a:t>
            </a:r>
            <a:r>
              <a:rPr lang="ja-JP" altLang="en-US" b="1" dirty="0"/>
              <a:t>レンダリング</a:t>
            </a:r>
            <a:r>
              <a:rPr lang="ja-JP" altLang="en-US" dirty="0"/>
              <a:t>と呼ぶ。</a:t>
            </a:r>
            <a:endParaRPr kumimoji="1" lang="en-US" altLang="ja-JP" b="1" dirty="0"/>
          </a:p>
          <a:p>
            <a:endParaRPr kumimoji="1" lang="en-US" altLang="ja-JP" dirty="0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B7220C96-D6A4-8DC6-6B68-4062D4631F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14751" y="2277830"/>
            <a:ext cx="5196175" cy="2302339"/>
          </a:xfrm>
        </p:spPr>
      </p:pic>
      <p:sp>
        <p:nvSpPr>
          <p:cNvPr id="5" name="タイトル 4">
            <a:extLst>
              <a:ext uri="{FF2B5EF4-FFF2-40B4-BE49-F238E27FC236}">
                <a16:creationId xmlns:a16="http://schemas.microsoft.com/office/drawing/2014/main" id="{079EFBCA-18C2-B414-09C9-89B646AE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ウィンドウの基本構成 </a:t>
            </a:r>
            <a:r>
              <a:rPr lang="en-US" altLang="ja-JP" dirty="0"/>
              <a:t>: </a:t>
            </a:r>
            <a:r>
              <a:rPr lang="ja-JP" altLang="en-US" dirty="0"/>
              <a:t>ビューポート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35540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473_TF34076243" id="{9E5FE0B8-EB18-4E31-9538-69853A452986}" vid="{FFC2F46D-A339-4C7E-8595-D5C61C2818C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0" ma:contentTypeDescription="Create a new document." ma:contentTypeScope="" ma:versionID="e39e7e9e36de66d473ce04bb4ab2dbb8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dc5994665da46609c24125788630d8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19797F-2510-4681-A59B-FCD8F3733FE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4C31332-3081-4BD9-AD6F-078B4521F3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F4E1AF-DB5E-4764-961C-6F82B33E9E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青い球のプレゼンテーション</Template>
  <TotalTime>1701</TotalTime>
  <Words>1118</Words>
  <Application>Microsoft Office PowerPoint</Application>
  <PresentationFormat>ワイド画面</PresentationFormat>
  <Paragraphs>160</Paragraphs>
  <Slides>29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29</vt:i4>
      </vt:variant>
    </vt:vector>
  </HeadingPairs>
  <TitlesOfParts>
    <vt:vector size="34" baseType="lpstr">
      <vt:lpstr>Meiryo UI</vt:lpstr>
      <vt:lpstr>Arial</vt:lpstr>
      <vt:lpstr>Calibri</vt:lpstr>
      <vt:lpstr>Wingdings</vt:lpstr>
      <vt:lpstr>Office テーマ</vt:lpstr>
      <vt:lpstr>UE/C++ゼミ 第３回</vt:lpstr>
      <vt:lpstr>本日の内容</vt:lpstr>
      <vt:lpstr>1.レベルとエディタUIの基本構成</vt:lpstr>
      <vt:lpstr>レベルとは</vt:lpstr>
      <vt:lpstr>ウィンドウの基本構成</vt:lpstr>
      <vt:lpstr>ウィンドウの基本構成 : ツールバー</vt:lpstr>
      <vt:lpstr>ウィンドウの基本構成 : アウトライナー</vt:lpstr>
      <vt:lpstr>ウィンドウの基本構成 : 詳細パネル</vt:lpstr>
      <vt:lpstr>ウィンドウの基本構成 : ビューポート</vt:lpstr>
      <vt:lpstr>ウィンドウの基本構成 : コンテンツドロワー</vt:lpstr>
      <vt:lpstr>2.ビューポートとツールバー</vt:lpstr>
      <vt:lpstr>ビューポートツールバー</vt:lpstr>
      <vt:lpstr>ビューポートツールバー：オプションメニュー</vt:lpstr>
      <vt:lpstr>ビューポートツールバー：オプションメニュー &gt; レイアウト機能</vt:lpstr>
      <vt:lpstr>ビューポートツールバー：オプションメニュー &gt; レイアウト機能</vt:lpstr>
      <vt:lpstr>3.パースペクティブメニュー</vt:lpstr>
      <vt:lpstr>パースペクティブとは</vt:lpstr>
      <vt:lpstr>パースペクティブ：上下メニュー</vt:lpstr>
      <vt:lpstr>パースペクティブ：左右メニュー</vt:lpstr>
      <vt:lpstr>パースペクティブ：前面, 後メニュー</vt:lpstr>
      <vt:lpstr>ライティングメニュー</vt:lpstr>
      <vt:lpstr>ライティングメニュー</vt:lpstr>
      <vt:lpstr>ライティングメニュー：ライティングあり</vt:lpstr>
      <vt:lpstr>ライティングメニュー：ライティングなし</vt:lpstr>
      <vt:lpstr>ライティングメニュー：詳細ライティングメニュー</vt:lpstr>
      <vt:lpstr>ライティングメニュー：反射メニュー</vt:lpstr>
      <vt:lpstr>ワイヤーフレームメニュー</vt:lpstr>
      <vt:lpstr>プレイヤーコリジョンメニュー</vt:lpstr>
      <vt:lpstr>まとめと次回の範囲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UE/C++ゼミ 第2回</dc:title>
  <dc:creator>SYU TAKABAYASI</dc:creator>
  <cp:lastModifiedBy>SYU TAKABAYASI</cp:lastModifiedBy>
  <cp:revision>7</cp:revision>
  <dcterms:created xsi:type="dcterms:W3CDTF">2023-04-29T13:58:05Z</dcterms:created>
  <dcterms:modified xsi:type="dcterms:W3CDTF">2023-05-01T12:25:27Z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